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60" r:id="rId3"/>
    <p:sldId id="259" r:id="rId4"/>
    <p:sldId id="261" r:id="rId5"/>
    <p:sldId id="262" r:id="rId6"/>
    <p:sldId id="256" r:id="rId7"/>
    <p:sldId id="257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967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02" autoAdjust="0"/>
    <p:restoredTop sz="94660"/>
  </p:normalViewPr>
  <p:slideViewPr>
    <p:cSldViewPr snapToGrid="0">
      <p:cViewPr>
        <p:scale>
          <a:sx n="100" d="100"/>
          <a:sy n="100" d="100"/>
        </p:scale>
        <p:origin x="1050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254BE-270D-46E2-8F54-B66B20D6E6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53ECF7-1033-4567-BCA3-45057C56F6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5DCB80-7C5E-4732-B550-849D95B722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3/10/2021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6F6277-E5AF-4ECC-85BF-CCC8F1D69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44FD5A-8E4C-4774-AC06-926A19ED9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3245663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65D9A-D27F-43DE-943C-41BF0AE19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FFDBF7-8089-48D3-B784-3E46F6BC1C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AEA639-CC4A-41C6-8359-1DC06A0440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3/10/2021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C36787-334A-48AD-9A75-C99058B47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41F0BA-1755-4D07-9730-BD565879C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5167571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0880F0A-E9C8-4BF7-A30A-E942645EA0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5389EB-6441-4B25-B8EA-187C7096DF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E25AE5-1DB9-4A0F-8F43-8D0B905F1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3/10/2021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2A9547-B9BB-43B9-BF9D-5C6230CC3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6CBBEA-7BD6-4AEA-85C5-65037FC43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0793893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C39FF-1A0B-41CD-BF14-83E540F82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2979B8-C37C-4BD2-9528-C0E676A85E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91838E-4DBF-41EE-9F62-A25659FC02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3/10/2021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1B95EF-EC88-46B2-B50E-56B7650C7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2E0EE3-C3A3-4610-BEE2-459F5BB3FF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3440843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8D4C0A-EA24-47A5-83C7-9C2873570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F8D287-BD88-4C91-85BE-FFA0F4FAD4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0D42E2-1969-472A-BBD4-DAA54E844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3/10/2021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728AEC-F085-443E-88A9-2F250ACF7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3D1A32-041D-4196-8E1D-C5DFDC7DF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85413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CDD4C-8D6F-486A-A465-EB877083F6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8BC491-2702-466F-9022-9DA9AA5861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51F2C4-8E91-4787-B740-F7D8F32E90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499C85-0E74-4D21-8E13-FA906D2F2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3/10/2021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B33BCC-9522-45CE-B0ED-8BA1F8261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C0CB29-2DBB-49BE-8ABF-42D8A6FE42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5175995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A1E32-B934-4466-A7D2-32E1F9FA55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112814-D5A8-4CA1-90DF-031D1DA2CA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96014F-D727-403C-ABDB-6CFF7D4433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447812-19FE-449F-954B-87FD9A426E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DD55B9-7076-417E-B4BA-5EACF9374B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F331106-54C4-4C6E-B3A2-9F543F998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3/10/2021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60F96F9-19DD-4C02-B735-176D95B8DD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A975B0-756B-434B-A723-B86042BB0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268821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456D1-9E62-4743-B343-85F91C995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7BB6FD-AD09-4EA1-9DCB-96C9FB202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3/10/2021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4B02D2-6A63-41B4-9E21-D390C947A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61A035-6615-4DE1-B247-DC4DBF748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1430294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12354B-0B5F-4D24-9D5A-F14D48482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3/10/2021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A5B22AD-C540-4E71-8C7B-E718CEE9EC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9DF4D3-8A5D-4D69-A12B-7DC57F61A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0576522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66570-1BB4-49C4-859C-CF91CAD1F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A04E58-E5B9-4543-A24A-7F12D2AC9E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278AF8-ABC4-4749-BAAE-F649999DD8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403679-9124-431D-9386-C99F22254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3/10/2021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B12176-0710-429E-8159-74D96F665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5D74D1-27BE-462E-B1B0-4E1AF59C7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637296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98329-5FEB-4BEC-ADBF-B28963EB3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D3BF4EE-7B88-4706-8C59-43587CE7AF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7BEC29-4623-4EA3-A71F-1A0F1EBBA9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0E46F0-37A2-464D-B42B-6C4B245380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3/10/2021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E0E9CB-0BF3-405D-87B2-CF7654141B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895FD9-9C22-4326-8C10-28B358B60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18482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4AB4AB-2B34-4678-847C-D51FFC173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531098-7CAA-4502-A30A-A46C09F15A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478C4F-5DDE-486D-A105-15BB3D416A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AE41CC-9477-4BB5-A5D2-E450D7D80584}" type="datetimeFigureOut">
              <a:rPr lang="en-SG" smtClean="0"/>
              <a:t>3/10/2021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35DE15-3EBD-453D-A948-E2A499C5A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2297F-9ACA-427E-BAFA-520E3FF7E0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040328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G"/><Relationship Id="rId13" Type="http://schemas.openxmlformats.org/officeDocument/2006/relationships/image" Target="../media/image17.png"/><Relationship Id="rId3" Type="http://schemas.microsoft.com/office/2007/relationships/hdphoto" Target="../media/hdphoto1.wdp"/><Relationship Id="rId7" Type="http://schemas.openxmlformats.org/officeDocument/2006/relationships/image" Target="../media/image11.JPG"/><Relationship Id="rId12" Type="http://schemas.openxmlformats.org/officeDocument/2006/relationships/image" Target="../media/image1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G"/><Relationship Id="rId11" Type="http://schemas.openxmlformats.org/officeDocument/2006/relationships/image" Target="../media/image15.png"/><Relationship Id="rId5" Type="http://schemas.openxmlformats.org/officeDocument/2006/relationships/image" Target="../media/image9.JP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JPG"/><Relationship Id="rId1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91C79CA-060E-4778-9B8F-91744B4B42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024" r="18378"/>
          <a:stretch/>
        </p:blipFill>
        <p:spPr>
          <a:xfrm>
            <a:off x="8166753" y="1720985"/>
            <a:ext cx="3441873" cy="314304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836B39F-BBC7-4BF6-823E-E54699B8A3EA}"/>
              </a:ext>
            </a:extLst>
          </p:cNvPr>
          <p:cNvSpPr/>
          <p:nvPr/>
        </p:nvSpPr>
        <p:spPr>
          <a:xfrm>
            <a:off x="7316680" y="0"/>
            <a:ext cx="4875320" cy="6858000"/>
          </a:xfrm>
          <a:prstGeom prst="rect">
            <a:avLst/>
          </a:prstGeom>
          <a:solidFill>
            <a:schemeClr val="accent2">
              <a:lumMod val="60000"/>
              <a:lumOff val="40000"/>
              <a:alpha val="2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E429631-5EF5-41CF-A1A4-8DD0FFA245E4}"/>
              </a:ext>
            </a:extLst>
          </p:cNvPr>
          <p:cNvSpPr txBox="1"/>
          <p:nvPr/>
        </p:nvSpPr>
        <p:spPr>
          <a:xfrm>
            <a:off x="646144" y="723900"/>
            <a:ext cx="35830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WhatsApp Weather Bot</a:t>
            </a:r>
            <a:endParaRPr lang="en-SG" sz="2400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D21C94D-4C87-4E36-8991-D2C0D8CA42CB}"/>
              </a:ext>
            </a:extLst>
          </p:cNvPr>
          <p:cNvSpPr txBox="1"/>
          <p:nvPr/>
        </p:nvSpPr>
        <p:spPr>
          <a:xfrm>
            <a:off x="7756336" y="718840"/>
            <a:ext cx="42627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</a:rPr>
              <a:t>COVID-19 Travel Patterns</a:t>
            </a:r>
            <a:endParaRPr lang="en-SG" sz="2400" dirty="0">
              <a:latin typeface="Consolas" panose="020B06090202040302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5E664A-FE09-472C-80B9-185252CC19B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</a:blip>
          <a:stretch>
            <a:fillRect/>
          </a:stretch>
        </p:blipFill>
        <p:spPr>
          <a:xfrm>
            <a:off x="172959" y="0"/>
            <a:ext cx="50813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2530C06-1C65-4519-B9E3-DE6A9B71C145}"/>
              </a:ext>
            </a:extLst>
          </p:cNvPr>
          <p:cNvSpPr txBox="1"/>
          <p:nvPr/>
        </p:nvSpPr>
        <p:spPr>
          <a:xfrm>
            <a:off x="566897" y="718839"/>
            <a:ext cx="42627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</a:rPr>
              <a:t>Orca Laser Track Trolley</a:t>
            </a:r>
            <a:endParaRPr lang="en-SG" sz="2400" dirty="0">
              <a:latin typeface="Consolas" panose="020B0609020204030204" pitchFamily="49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A0734EE-AB55-44C3-B55C-C72EAD4C73FB}"/>
              </a:ext>
            </a:extLst>
          </p:cNvPr>
          <p:cNvSpPr/>
          <p:nvPr/>
        </p:nvSpPr>
        <p:spPr>
          <a:xfrm>
            <a:off x="6475025" y="0"/>
            <a:ext cx="4875320" cy="6858000"/>
          </a:xfrm>
          <a:prstGeom prst="rect">
            <a:avLst/>
          </a:prstGeom>
          <a:solidFill>
            <a:schemeClr val="accent1">
              <a:lumMod val="20000"/>
              <a:lumOff val="80000"/>
              <a:alpha val="2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5023868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ackground pattern&#10;&#10;Description automatically generated">
            <a:extLst>
              <a:ext uri="{FF2B5EF4-FFF2-40B4-BE49-F238E27FC236}">
                <a16:creationId xmlns:a16="http://schemas.microsoft.com/office/drawing/2014/main" id="{AD4506E2-2F73-4DEF-898C-45B06F4ABB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4734" y="0"/>
            <a:ext cx="5454307" cy="725122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836B39F-BBC7-4BF6-823E-E54699B8A3EA}"/>
              </a:ext>
            </a:extLst>
          </p:cNvPr>
          <p:cNvSpPr/>
          <p:nvPr/>
        </p:nvSpPr>
        <p:spPr>
          <a:xfrm>
            <a:off x="6453874" y="0"/>
            <a:ext cx="5725426" cy="7251222"/>
          </a:xfrm>
          <a:prstGeom prst="rect">
            <a:avLst/>
          </a:prstGeom>
          <a:solidFill>
            <a:srgbClr val="92D050">
              <a:alpha val="6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D21C94D-4C87-4E36-8991-D2C0D8CA42CB}"/>
              </a:ext>
            </a:extLst>
          </p:cNvPr>
          <p:cNvSpPr txBox="1"/>
          <p:nvPr/>
        </p:nvSpPr>
        <p:spPr>
          <a:xfrm>
            <a:off x="7452812" y="718838"/>
            <a:ext cx="37529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>
                  <a:solidFill>
                    <a:schemeClr val="accent6">
                      <a:lumMod val="50000"/>
                    </a:schemeClr>
                  </a:solidFill>
                </a:ln>
                <a:latin typeface="Consolas" panose="020B0609020204030204" pitchFamily="49" charset="0"/>
              </a:rPr>
              <a:t>Flower Classification</a:t>
            </a:r>
            <a:endParaRPr lang="en-SG" sz="2400" b="1" dirty="0">
              <a:ln>
                <a:solidFill>
                  <a:schemeClr val="accent6">
                    <a:lumMod val="50000"/>
                  </a:schemeClr>
                </a:solidFill>
              </a:ln>
              <a:latin typeface="Consolas" panose="020B0609020204030204" pitchFamily="49" charset="0"/>
            </a:endParaRPr>
          </a:p>
        </p:txBody>
      </p:sp>
      <p:pic>
        <p:nvPicPr>
          <p:cNvPr id="14" name="Picture 2" descr="Sudoku puzzles">
            <a:extLst>
              <a:ext uri="{FF2B5EF4-FFF2-40B4-BE49-F238E27FC236}">
                <a16:creationId xmlns:a16="http://schemas.microsoft.com/office/drawing/2014/main" id="{26C2370C-44BB-4ED6-AB98-3F042A0F55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-793093" y="1353913"/>
            <a:ext cx="8102148" cy="5394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D438260-C789-4264-B113-E24BF02EF1BA}"/>
              </a:ext>
            </a:extLst>
          </p:cNvPr>
          <p:cNvSpPr/>
          <p:nvPr/>
        </p:nvSpPr>
        <p:spPr>
          <a:xfrm>
            <a:off x="395268" y="1"/>
            <a:ext cx="5725426" cy="7251222"/>
          </a:xfrm>
          <a:prstGeom prst="rect">
            <a:avLst/>
          </a:prstGeom>
          <a:solidFill>
            <a:srgbClr val="B967B9">
              <a:alpha val="6588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C9386C4-E405-4C5D-9212-7150C920E4A8}"/>
              </a:ext>
            </a:extLst>
          </p:cNvPr>
          <p:cNvSpPr txBox="1"/>
          <p:nvPr/>
        </p:nvSpPr>
        <p:spPr>
          <a:xfrm>
            <a:off x="1126628" y="718837"/>
            <a:ext cx="42627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>
                  <a:solidFill>
                    <a:schemeClr val="accent6">
                      <a:lumMod val="50000"/>
                    </a:schemeClr>
                  </a:solidFill>
                </a:ln>
                <a:latin typeface="Consolas" panose="020B0609020204030204" pitchFamily="49" charset="0"/>
              </a:rPr>
              <a:t>Sudoku Reader and Solver</a:t>
            </a:r>
            <a:endParaRPr lang="en-SG" sz="2400" b="1" dirty="0">
              <a:ln>
                <a:solidFill>
                  <a:schemeClr val="accent6">
                    <a:lumMod val="50000"/>
                  </a:schemeClr>
                </a:solidFill>
              </a:ln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28640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9241A11E-7EB1-4A69-AD81-7248828552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875320" cy="764717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776661F-3D0D-4990-9C8B-90637842943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045" r="9953"/>
          <a:stretch/>
        </p:blipFill>
        <p:spPr>
          <a:xfrm>
            <a:off x="5079999" y="-1"/>
            <a:ext cx="5104236" cy="701951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1550693-1C06-488E-A5C3-4D69429D7B6B}"/>
              </a:ext>
            </a:extLst>
          </p:cNvPr>
          <p:cNvSpPr/>
          <p:nvPr/>
        </p:nvSpPr>
        <p:spPr>
          <a:xfrm>
            <a:off x="5080000" y="0"/>
            <a:ext cx="5104235" cy="7019516"/>
          </a:xfrm>
          <a:prstGeom prst="rect">
            <a:avLst/>
          </a:prstGeom>
          <a:solidFill>
            <a:schemeClr val="accent6">
              <a:lumMod val="75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10A8CA4-A81E-4D9D-A1B5-C6A80A19A956}"/>
              </a:ext>
            </a:extLst>
          </p:cNvPr>
          <p:cNvSpPr/>
          <p:nvPr/>
        </p:nvSpPr>
        <p:spPr>
          <a:xfrm>
            <a:off x="0" y="0"/>
            <a:ext cx="4875320" cy="6858000"/>
          </a:xfrm>
          <a:prstGeom prst="rect">
            <a:avLst/>
          </a:prstGeom>
          <a:solidFill>
            <a:schemeClr val="bg1">
              <a:lumMod val="95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2C3334D-7485-42CA-B646-6DE1A10F80EF}"/>
              </a:ext>
            </a:extLst>
          </p:cNvPr>
          <p:cNvSpPr txBox="1"/>
          <p:nvPr/>
        </p:nvSpPr>
        <p:spPr>
          <a:xfrm>
            <a:off x="6520274" y="723898"/>
            <a:ext cx="22236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Algo Trading</a:t>
            </a:r>
            <a:endParaRPr lang="en-SG" sz="2400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E429631-5EF5-41CF-A1A4-8DD0FFA245E4}"/>
              </a:ext>
            </a:extLst>
          </p:cNvPr>
          <p:cNvSpPr txBox="1"/>
          <p:nvPr/>
        </p:nvSpPr>
        <p:spPr>
          <a:xfrm>
            <a:off x="1226716" y="723898"/>
            <a:ext cx="2393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</a:rPr>
              <a:t>Boat Building</a:t>
            </a:r>
            <a:endParaRPr lang="en-SG" sz="24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65130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8D7F365-8DF8-497E-86CC-D5ABE9DA82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215"/>
                    </a14:imgEffect>
                    <a14:imgEffect>
                      <a14:saturation sat="400000"/>
                    </a14:imgEffect>
                    <a14:imgEffect>
                      <a14:brightnessContrast bright="-27000"/>
                    </a14:imgEffect>
                  </a14:imgLayer>
                </a14:imgProps>
              </a:ext>
            </a:extLst>
          </a:blip>
          <a:srcRect r="48902"/>
          <a:stretch/>
        </p:blipFill>
        <p:spPr>
          <a:xfrm>
            <a:off x="4961044" y="0"/>
            <a:ext cx="5192606" cy="71287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6DD4650-BFD9-4472-BD66-DE1A34A61F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487532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E429631-5EF5-41CF-A1A4-8DD0FFA245E4}"/>
              </a:ext>
            </a:extLst>
          </p:cNvPr>
          <p:cNvSpPr txBox="1"/>
          <p:nvPr/>
        </p:nvSpPr>
        <p:spPr>
          <a:xfrm>
            <a:off x="646144" y="723900"/>
            <a:ext cx="35830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WhatsApp Weather Bot</a:t>
            </a:r>
            <a:endParaRPr lang="en-SG" sz="2400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D21C94D-4C87-4E36-8991-D2C0D8CA42CB}"/>
              </a:ext>
            </a:extLst>
          </p:cNvPr>
          <p:cNvSpPr txBox="1"/>
          <p:nvPr/>
        </p:nvSpPr>
        <p:spPr>
          <a:xfrm>
            <a:off x="5980001" y="662345"/>
            <a:ext cx="31422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#</a:t>
            </a:r>
            <a:r>
              <a:rPr lang="en-US" sz="2800" b="1" dirty="0">
                <a:ln w="3175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50800" dir="5400000" sx="1000" sy="1000" algn="ctr" rotWithShape="0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showerthoughts</a:t>
            </a:r>
            <a:endParaRPr lang="en-SG" sz="2800" b="1" dirty="0">
              <a:ln w="3175">
                <a:solidFill>
                  <a:schemeClr val="tx1">
                    <a:lumMod val="85000"/>
                    <a:lumOff val="15000"/>
                  </a:schemeClr>
                </a:solidFill>
              </a:ln>
              <a:solidFill>
                <a:schemeClr val="bg1"/>
              </a:solidFill>
              <a:effectLst>
                <a:outerShdw blurRad="50800" dist="50800" dir="5400000" sx="1000" sy="1000" algn="ctr" rotWithShape="0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  <p:pic>
        <p:nvPicPr>
          <p:cNvPr id="4" name="Picture 3" descr="A picture containing tree, grass, outdoor, colorful&#10;&#10;Description automatically generated">
            <a:extLst>
              <a:ext uri="{FF2B5EF4-FFF2-40B4-BE49-F238E27FC236}">
                <a16:creationId xmlns:a16="http://schemas.microsoft.com/office/drawing/2014/main" id="{DD961995-3F8A-470B-B5C1-DBAF8CADE41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2582" y="-1"/>
            <a:ext cx="5725426" cy="788404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7994AEE-EC4C-4CC3-AB2D-CE70C13665B7}"/>
              </a:ext>
            </a:extLst>
          </p:cNvPr>
          <p:cNvSpPr/>
          <p:nvPr/>
        </p:nvSpPr>
        <p:spPr>
          <a:xfrm>
            <a:off x="10562582" y="0"/>
            <a:ext cx="5725426" cy="7251222"/>
          </a:xfrm>
          <a:prstGeom prst="rect">
            <a:avLst/>
          </a:prstGeom>
          <a:solidFill>
            <a:schemeClr val="accent5">
              <a:lumMod val="60000"/>
              <a:lumOff val="40000"/>
              <a:alpha val="6588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6693A1B-584E-42F7-AD2E-6DB52B49BFBF}"/>
              </a:ext>
            </a:extLst>
          </p:cNvPr>
          <p:cNvSpPr txBox="1"/>
          <p:nvPr/>
        </p:nvSpPr>
        <p:spPr>
          <a:xfrm>
            <a:off x="11548820" y="657739"/>
            <a:ext cx="37529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Tessellations of Time</a:t>
            </a:r>
            <a:endParaRPr lang="en-SG" sz="2400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07049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8D7F365-8DF8-497E-86CC-D5ABE9DA82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215"/>
                    </a14:imgEffect>
                    <a14:imgEffect>
                      <a14:saturation sat="400000"/>
                    </a14:imgEffect>
                    <a14:imgEffect>
                      <a14:brightnessContrast bright="-27000"/>
                    </a14:imgEffect>
                  </a14:imgLayer>
                </a14:imgProps>
              </a:ext>
            </a:extLst>
          </a:blip>
          <a:srcRect r="48902"/>
          <a:stretch/>
        </p:blipFill>
        <p:spPr>
          <a:xfrm>
            <a:off x="4961044" y="0"/>
            <a:ext cx="5192606" cy="71287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6DD4650-BFD9-4472-BD66-DE1A34A61F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487532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E429631-5EF5-41CF-A1A4-8DD0FFA245E4}"/>
              </a:ext>
            </a:extLst>
          </p:cNvPr>
          <p:cNvSpPr txBox="1"/>
          <p:nvPr/>
        </p:nvSpPr>
        <p:spPr>
          <a:xfrm>
            <a:off x="646144" y="723900"/>
            <a:ext cx="35830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WhatsApp Weather Bot</a:t>
            </a:r>
            <a:endParaRPr lang="en-SG" sz="2400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D21C94D-4C87-4E36-8991-D2C0D8CA42CB}"/>
              </a:ext>
            </a:extLst>
          </p:cNvPr>
          <p:cNvSpPr txBox="1"/>
          <p:nvPr/>
        </p:nvSpPr>
        <p:spPr>
          <a:xfrm>
            <a:off x="5980001" y="662345"/>
            <a:ext cx="31422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#</a:t>
            </a:r>
            <a:r>
              <a:rPr lang="en-US" sz="2800" b="1" dirty="0">
                <a:ln w="3175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50800" dir="5400000" sx="1000" sy="1000" algn="ctr" rotWithShape="0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showerthoughts</a:t>
            </a:r>
            <a:endParaRPr lang="en-SG" sz="2800" b="1" dirty="0">
              <a:ln w="3175">
                <a:solidFill>
                  <a:schemeClr val="tx1">
                    <a:lumMod val="85000"/>
                    <a:lumOff val="15000"/>
                  </a:schemeClr>
                </a:solidFill>
              </a:ln>
              <a:solidFill>
                <a:schemeClr val="bg1"/>
              </a:solidFill>
              <a:effectLst>
                <a:outerShdw blurRad="50800" dist="50800" dir="5400000" sx="1000" sy="1000" algn="ctr" rotWithShape="0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  <p:pic>
        <p:nvPicPr>
          <p:cNvPr id="4" name="Picture 3" descr="A picture containing tree, grass, outdoor, colorful&#10;&#10;Description automatically generated">
            <a:extLst>
              <a:ext uri="{FF2B5EF4-FFF2-40B4-BE49-F238E27FC236}">
                <a16:creationId xmlns:a16="http://schemas.microsoft.com/office/drawing/2014/main" id="{DD961995-3F8A-470B-B5C1-DBAF8CADE41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2582" y="-1"/>
            <a:ext cx="5725426" cy="788404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7994AEE-EC4C-4CC3-AB2D-CE70C13665B7}"/>
              </a:ext>
            </a:extLst>
          </p:cNvPr>
          <p:cNvSpPr/>
          <p:nvPr/>
        </p:nvSpPr>
        <p:spPr>
          <a:xfrm>
            <a:off x="10562582" y="0"/>
            <a:ext cx="5725426" cy="7251222"/>
          </a:xfrm>
          <a:prstGeom prst="rect">
            <a:avLst/>
          </a:prstGeom>
          <a:solidFill>
            <a:schemeClr val="accent5">
              <a:lumMod val="60000"/>
              <a:lumOff val="40000"/>
              <a:alpha val="6588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6693A1B-584E-42F7-AD2E-6DB52B49BFBF}"/>
              </a:ext>
            </a:extLst>
          </p:cNvPr>
          <p:cNvSpPr txBox="1"/>
          <p:nvPr/>
        </p:nvSpPr>
        <p:spPr>
          <a:xfrm>
            <a:off x="11548820" y="657739"/>
            <a:ext cx="37529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Tessellations of Time</a:t>
            </a:r>
            <a:endParaRPr lang="en-SG" sz="2400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8BA83E66-37FF-4A56-BB08-B19262A0947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3593" y="3932702"/>
            <a:ext cx="2456629" cy="1767575"/>
          </a:xfrm>
          <a:prstGeom prst="rect">
            <a:avLst/>
          </a:prstGeom>
        </p:spPr>
      </p:pic>
      <p:pic>
        <p:nvPicPr>
          <p:cNvPr id="12" name="Picture 11" descr="Diagram&#10;&#10;Description automatically generated">
            <a:extLst>
              <a:ext uri="{FF2B5EF4-FFF2-40B4-BE49-F238E27FC236}">
                <a16:creationId xmlns:a16="http://schemas.microsoft.com/office/drawing/2014/main" id="{6504CB8A-A39B-420E-9957-58764C60CF1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902" y="-63300"/>
            <a:ext cx="2249801" cy="2327529"/>
          </a:xfrm>
          <a:prstGeom prst="rect">
            <a:avLst/>
          </a:prstGeom>
        </p:spPr>
      </p:pic>
      <p:pic>
        <p:nvPicPr>
          <p:cNvPr id="14" name="Picture 13" descr="Chart&#10;&#10;Description automatically generated">
            <a:extLst>
              <a:ext uri="{FF2B5EF4-FFF2-40B4-BE49-F238E27FC236}">
                <a16:creationId xmlns:a16="http://schemas.microsoft.com/office/drawing/2014/main" id="{7EB4203B-576C-4BE7-ACEF-28736A4E533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0106" y="2238175"/>
            <a:ext cx="2670938" cy="1694527"/>
          </a:xfrm>
          <a:prstGeom prst="rect">
            <a:avLst/>
          </a:prstGeom>
        </p:spPr>
      </p:pic>
      <p:pic>
        <p:nvPicPr>
          <p:cNvPr id="16" name="Picture 15" descr="Chart, histogram&#10;&#10;Description automatically generated">
            <a:extLst>
              <a:ext uri="{FF2B5EF4-FFF2-40B4-BE49-F238E27FC236}">
                <a16:creationId xmlns:a16="http://schemas.microsoft.com/office/drawing/2014/main" id="{49B6DE36-AFB9-4F6C-8674-16328339B07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514" y="2238175"/>
            <a:ext cx="2304620" cy="169452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0A45BBC-4D24-43BC-902B-8C38772353B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0" y="3919116"/>
            <a:ext cx="2451958" cy="178116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374C292C-7556-4C07-8945-EF66F373B25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175647" y="-30410"/>
            <a:ext cx="2795602" cy="230157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ABC4857-717C-48DB-BD32-1D2C3CA3F68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-8833" y="5678634"/>
            <a:ext cx="2427523" cy="1242666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21D2A6F6-328D-4BFE-8CA3-E9C2A842A933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418690" y="5678635"/>
            <a:ext cx="1475538" cy="1179366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1F14938B-5455-46BB-9015-E24DE9579057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894228" y="5650137"/>
            <a:ext cx="1809886" cy="1234366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3499E6B7-8F6F-4DCB-8431-B98E0CC399CB}"/>
              </a:ext>
            </a:extLst>
          </p:cNvPr>
          <p:cNvSpPr/>
          <p:nvPr/>
        </p:nvSpPr>
        <p:spPr>
          <a:xfrm>
            <a:off x="-410755" y="-122454"/>
            <a:ext cx="5725426" cy="7251222"/>
          </a:xfrm>
          <a:prstGeom prst="rect">
            <a:avLst/>
          </a:prstGeom>
          <a:solidFill>
            <a:schemeClr val="bg1">
              <a:lumMod val="95000"/>
              <a:alpha val="6588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160533-09B8-48E5-888E-C5F9B395D466}"/>
              </a:ext>
            </a:extLst>
          </p:cNvPr>
          <p:cNvSpPr txBox="1"/>
          <p:nvPr/>
        </p:nvSpPr>
        <p:spPr>
          <a:xfrm>
            <a:off x="275258" y="534211"/>
            <a:ext cx="42627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latin typeface="Consolas" panose="020B0609020204030204" pitchFamily="49" charset="0"/>
              </a:rPr>
              <a:t>Student Score Prediction</a:t>
            </a:r>
          </a:p>
          <a:p>
            <a:pPr algn="ctr"/>
            <a:r>
              <a:rPr lang="en-US" sz="2400" i="1" dirty="0">
                <a:ln w="3175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latin typeface="Consolas" panose="020B0609020204030204" pitchFamily="49" charset="0"/>
              </a:rPr>
              <a:t>Part 1: Data Exploration</a:t>
            </a:r>
            <a:endParaRPr lang="en-SG" sz="2400" i="1" dirty="0">
              <a:ln w="3175">
                <a:solidFill>
                  <a:schemeClr val="tx1">
                    <a:lumMod val="85000"/>
                    <a:lumOff val="15000"/>
                  </a:schemeClr>
                </a:solidFill>
              </a:ln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41832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00474-486E-4BC4-B28C-81977DD4BC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B1B8B7-E333-4757-85A3-C072ADDBA60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65C99EE1-3791-4596-A3C3-E0ACEAE4D2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8644" y="0"/>
            <a:ext cx="5921221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8D7DE87-54A4-4AAF-9470-C725CDB583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018644" cy="379344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34E3EEA-5CCC-4C8E-8FBB-AA778A7636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3793441"/>
            <a:ext cx="6018643" cy="391961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A5A610F-067D-4002-9DE7-2CAC3EE15F61}"/>
              </a:ext>
            </a:extLst>
          </p:cNvPr>
          <p:cNvSpPr/>
          <p:nvPr/>
        </p:nvSpPr>
        <p:spPr>
          <a:xfrm>
            <a:off x="390525" y="167640"/>
            <a:ext cx="5019675" cy="194310"/>
          </a:xfrm>
          <a:prstGeom prst="rect">
            <a:avLst/>
          </a:prstGeom>
          <a:pattFill prst="dkHorz">
            <a:fgClr>
              <a:schemeClr val="accent3"/>
            </a:fgClr>
            <a:bgClr>
              <a:schemeClr val="bg1"/>
            </a:bgClr>
          </a:patt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7B1455-E094-4AD9-A620-4C7C439A030C}"/>
              </a:ext>
            </a:extLst>
          </p:cNvPr>
          <p:cNvSpPr/>
          <p:nvPr/>
        </p:nvSpPr>
        <p:spPr>
          <a:xfrm>
            <a:off x="323850" y="4003627"/>
            <a:ext cx="5097202" cy="177848"/>
          </a:xfrm>
          <a:prstGeom prst="rect">
            <a:avLst/>
          </a:prstGeom>
          <a:pattFill prst="dkHorz">
            <a:fgClr>
              <a:schemeClr val="accent3"/>
            </a:fgClr>
            <a:bgClr>
              <a:schemeClr val="bg1"/>
            </a:bgClr>
          </a:patt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68A95FD-A7E7-44C9-8B02-AE275C0A9E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3" y="3793440"/>
            <a:ext cx="6018642" cy="370015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C5F2C72-F0BD-4FA0-8367-F125728945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18639" y="6903431"/>
            <a:ext cx="6032306" cy="5818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0169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9B4AB-E4C1-46B1-93E8-06BF6F032F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C88A811-7BEC-4411-9A4D-545AF5A262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20585" y="2905125"/>
            <a:ext cx="2440385" cy="2581176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42CAF85-2682-4140-A3FB-D6EF54DBFBE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959" y="0"/>
            <a:ext cx="5081386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3475B5C-1AF1-4B61-B71F-F3AA9FB9A4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35140" y="2948667"/>
            <a:ext cx="2322580" cy="2537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2735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7951</TotalTime>
  <Words>44</Words>
  <Application>Microsoft Office PowerPoint</Application>
  <PresentationFormat>Widescreen</PresentationFormat>
  <Paragraphs>15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Consolas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Chin Joo Ern (M&amp;E-PWay/Pway Engg/PWY Engg/SME)</dc:creator>
  <cp:lastModifiedBy>Chin Joo Ern (M&amp;E-PWay/Pway Engg/PWY Engg/SME)</cp:lastModifiedBy>
  <cp:revision>10</cp:revision>
  <dcterms:created xsi:type="dcterms:W3CDTF">2021-09-25T14:27:41Z</dcterms:created>
  <dcterms:modified xsi:type="dcterms:W3CDTF">2021-10-02T16:20:48Z</dcterms:modified>
</cp:coreProperties>
</file>

<file path=docProps/thumbnail.jpeg>
</file>